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wav" ContentType="audio/wav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60" r:id="rId2"/>
    <p:sldId id="257" r:id="rId3"/>
    <p:sldId id="258" r:id="rId4"/>
    <p:sldId id="259" r:id="rId5"/>
    <p:sldId id="256" r:id="rId6"/>
    <p:sldId id="261" r:id="rId7"/>
    <p:sldId id="262" r:id="rId8"/>
    <p:sldId id="264" r:id="rId9"/>
    <p:sldId id="267" r:id="rId10"/>
    <p:sldId id="26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972"/>
    <a:srgbClr val="FFD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3" d="100"/>
          <a:sy n="123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7AC1B-2895-9443-B5AF-5CCDDA55C926}" type="datetimeFigureOut">
              <a:rPr lang="en-US" smtClean="0"/>
              <a:t>7/11/15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E1B29-3486-E742-B6FD-D3815A783E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567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Kele</a:t>
            </a:r>
            <a:endParaRPr lang="en-US" dirty="0" smtClean="0"/>
          </a:p>
          <a:p>
            <a:r>
              <a:rPr lang="en-US" dirty="0" smtClean="0"/>
              <a:t>The end / finished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E1B29-3486-E742-B6FD-D3815A783E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391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73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464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169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933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80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05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613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25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539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66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40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C4168-5103-D342-99F4-8DFC2995B5BA}" type="datetimeFigureOut">
              <a:rPr lang="en-US" smtClean="0"/>
              <a:t>7/11/15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5FEFF-1C83-2D4E-BC04-3DD0BA0B1C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084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image" Target="../media/image2.png"/><Relationship Id="rId5" Type="http://schemas.openxmlformats.org/officeDocument/2006/relationships/image" Target="../media/image10.JPG"/><Relationship Id="rId1" Type="http://schemas.microsoft.com/office/2007/relationships/media" Target="../media/media8.wav"/><Relationship Id="rId2" Type="http://schemas.openxmlformats.org/officeDocument/2006/relationships/audio" Target="../media/media8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3.jpeg"/><Relationship Id="rId5" Type="http://schemas.microsoft.com/office/2007/relationships/hdphoto" Target="../media/hdphoto1.wdp"/><Relationship Id="rId6" Type="http://schemas.openxmlformats.org/officeDocument/2006/relationships/image" Target="../media/image2.png"/><Relationship Id="rId1" Type="http://schemas.microsoft.com/office/2007/relationships/media" Target="../media/media2.wav"/><Relationship Id="rId2" Type="http://schemas.openxmlformats.org/officeDocument/2006/relationships/audio" Target="../media/media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1" Type="http://schemas.microsoft.com/office/2007/relationships/media" Target="../media/media3.wav"/><Relationship Id="rId2" Type="http://schemas.openxmlformats.org/officeDocument/2006/relationships/audio" Target="../media/media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5" Type="http://schemas.openxmlformats.org/officeDocument/2006/relationships/image" Target="../media/image2.png"/><Relationship Id="rId1" Type="http://schemas.microsoft.com/office/2007/relationships/media" Target="../media/media5.wav"/><Relationship Id="rId2" Type="http://schemas.openxmlformats.org/officeDocument/2006/relationships/audio" Target="../media/media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5" Type="http://schemas.openxmlformats.org/officeDocument/2006/relationships/image" Target="../media/image2.png"/><Relationship Id="rId1" Type="http://schemas.microsoft.com/office/2007/relationships/media" Target="../media/media6.wav"/><Relationship Id="rId2" Type="http://schemas.openxmlformats.org/officeDocument/2006/relationships/audio" Target="../media/media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1" Type="http://schemas.microsoft.com/office/2007/relationships/media" Target="../media/media7.wav"/><Relationship Id="rId2" Type="http://schemas.openxmlformats.org/officeDocument/2006/relationships/audio" Target="../media/media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microsoft.com/office/2007/relationships/hdphoto" Target="../media/hdphoto2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501901" y="1372116"/>
            <a:ext cx="3897278" cy="444448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6254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latin typeface="Chalkboard"/>
                <a:cs typeface="Chalkboard"/>
              </a:rPr>
              <a:t>Arlte</a:t>
            </a:r>
            <a:r>
              <a:rPr lang="en-US" sz="3200" dirty="0" smtClean="0">
                <a:latin typeface="Chalkboard"/>
                <a:cs typeface="Chalkboard"/>
              </a:rPr>
              <a:t> </a:t>
            </a:r>
            <a:r>
              <a:rPr lang="en-US" sz="3200" dirty="0" err="1" smtClean="0">
                <a:latin typeface="Chalkboard"/>
                <a:cs typeface="Chalkboard"/>
              </a:rPr>
              <a:t>pwetye-werne</a:t>
            </a:r>
            <a:r>
              <a:rPr lang="en-US" sz="3200" dirty="0" smtClean="0">
                <a:latin typeface="Chalkboard"/>
                <a:cs typeface="Chalkboard"/>
              </a:rPr>
              <a:t> </a:t>
            </a:r>
            <a:r>
              <a:rPr lang="en-US" sz="3200" dirty="0" err="1" smtClean="0">
                <a:latin typeface="Chalkboard"/>
                <a:cs typeface="Chalkboard"/>
              </a:rPr>
              <a:t>unthetyeke-arle</a:t>
            </a:r>
            <a:r>
              <a:rPr lang="en-US" sz="3200" dirty="0" smtClean="0">
                <a:latin typeface="Chalkboard"/>
                <a:cs typeface="Chalkboard"/>
              </a:rPr>
              <a:t> </a:t>
            </a:r>
            <a:r>
              <a:rPr lang="en-US" sz="3200" dirty="0" err="1" smtClean="0">
                <a:latin typeface="Chalkboard"/>
                <a:cs typeface="Chalkboard"/>
              </a:rPr>
              <a:t>alheke</a:t>
            </a:r>
            <a:r>
              <a:rPr lang="en-US" sz="3200" dirty="0" smtClean="0">
                <a:latin typeface="Chalkboard"/>
                <a:cs typeface="Chalkboard"/>
              </a:rPr>
              <a:t> </a:t>
            </a:r>
            <a:r>
              <a:rPr lang="en-US" sz="3200" dirty="0" err="1" smtClean="0">
                <a:latin typeface="Chalkboard"/>
                <a:cs typeface="Chalkboard"/>
              </a:rPr>
              <a:t>akerte</a:t>
            </a:r>
            <a:endParaRPr lang="en-US" sz="3200" dirty="0">
              <a:latin typeface="Chalkboard"/>
              <a:cs typeface="Chalkboard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609600" y="5816600"/>
            <a:ext cx="8229600" cy="876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000000"/>
                </a:solidFill>
                <a:latin typeface="Chalkboard"/>
                <a:cs typeface="Chalkboard"/>
              </a:rPr>
              <a:t>Written, illustrated and translated by 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Chalkboard"/>
                <a:cs typeface="Chalkboard"/>
              </a:rPr>
              <a:t>Carmel Ryan in 1984, text revised 2015</a:t>
            </a:r>
            <a:endParaRPr lang="en-US" sz="2400" dirty="0">
              <a:solidFill>
                <a:srgbClr val="000000"/>
              </a:solidFill>
              <a:latin typeface="Chalkboard"/>
              <a:cs typeface="Chalkboard"/>
            </a:endParaRPr>
          </a:p>
        </p:txBody>
      </p:sp>
      <p:pic>
        <p:nvPicPr>
          <p:cNvPr id="4" name="CR recording slide 1_titl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173" y="5980042"/>
            <a:ext cx="514627" cy="51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310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157479"/>
            <a:ext cx="4582160" cy="74676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953735"/>
                </a:solidFill>
                <a:latin typeface="Chalkboard"/>
                <a:cs typeface="Chalkboard"/>
              </a:rPr>
              <a:t>About the author</a:t>
            </a:r>
            <a:endParaRPr lang="en-US" sz="2800" b="1" dirty="0">
              <a:solidFill>
                <a:srgbClr val="953735"/>
              </a:solidFill>
              <a:latin typeface="Chalkboard"/>
              <a:cs typeface="Chalkboard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897120" y="30480"/>
            <a:ext cx="4145280" cy="6736080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Chalkboard"/>
                <a:cs typeface="Chalkboard"/>
              </a:rPr>
              <a:t>When Carmel wrote this story in 1984 it was the very first time she had written her language. As well as gaining </a:t>
            </a:r>
            <a:r>
              <a:rPr lang="en-US" sz="2000" dirty="0" err="1" smtClean="0">
                <a:latin typeface="Chalkboard"/>
                <a:cs typeface="Chalkboard"/>
              </a:rPr>
              <a:t>Arrernte</a:t>
            </a:r>
            <a:r>
              <a:rPr lang="en-US" sz="2000" dirty="0" smtClean="0">
                <a:latin typeface="Chalkboard"/>
                <a:cs typeface="Chalkboard"/>
              </a:rPr>
              <a:t> literacy skills, Carmel studied to become a qualified teacher. For more than 30 years now, she has continued to produce </a:t>
            </a:r>
            <a:r>
              <a:rPr lang="en-US" sz="2000" dirty="0" err="1" smtClean="0">
                <a:latin typeface="Chalkboard"/>
                <a:cs typeface="Chalkboard"/>
              </a:rPr>
              <a:t>Arrernte</a:t>
            </a:r>
            <a:r>
              <a:rPr lang="en-US" sz="2000" dirty="0" smtClean="0">
                <a:latin typeface="Chalkboard"/>
                <a:cs typeface="Chalkboard"/>
              </a:rPr>
              <a:t> texts and classroom materials. She has been a passionate teacher of </a:t>
            </a:r>
            <a:r>
              <a:rPr lang="en-US" sz="2000" dirty="0" err="1" smtClean="0">
                <a:latin typeface="Chalkboard"/>
                <a:cs typeface="Chalkboard"/>
              </a:rPr>
              <a:t>Arrernte</a:t>
            </a:r>
            <a:r>
              <a:rPr lang="en-US" sz="2000" dirty="0" smtClean="0">
                <a:latin typeface="Chalkboard"/>
                <a:cs typeface="Chalkboard"/>
              </a:rPr>
              <a:t> in Alice Springs and at </a:t>
            </a:r>
            <a:r>
              <a:rPr lang="en-US" sz="2000" dirty="0" err="1" smtClean="0">
                <a:latin typeface="Chalkboard"/>
                <a:cs typeface="Chalkboard"/>
              </a:rPr>
              <a:t>Ltyentye</a:t>
            </a:r>
            <a:r>
              <a:rPr lang="en-US" sz="2000" dirty="0" smtClean="0">
                <a:latin typeface="Chalkboard"/>
                <a:cs typeface="Chalkboard"/>
              </a:rPr>
              <a:t> </a:t>
            </a:r>
            <a:r>
              <a:rPr lang="en-US" sz="2000" dirty="0" err="1" smtClean="0">
                <a:latin typeface="Chalkboard"/>
                <a:cs typeface="Chalkboard"/>
              </a:rPr>
              <a:t>Apurte</a:t>
            </a:r>
            <a:r>
              <a:rPr lang="en-US" sz="2000" dirty="0" smtClean="0">
                <a:latin typeface="Chalkboard"/>
                <a:cs typeface="Chalkboard"/>
              </a:rPr>
              <a:t>, and has taught </a:t>
            </a:r>
            <a:r>
              <a:rPr lang="en-US" sz="2000" dirty="0">
                <a:latin typeface="Chalkboard"/>
                <a:cs typeface="Chalkboard"/>
              </a:rPr>
              <a:t>her language and </a:t>
            </a:r>
            <a:r>
              <a:rPr lang="en-US" sz="2000" dirty="0" smtClean="0">
                <a:latin typeface="Chalkboard"/>
                <a:cs typeface="Chalkboard"/>
              </a:rPr>
              <a:t>culture to both </a:t>
            </a:r>
            <a:r>
              <a:rPr lang="en-US" sz="2000" dirty="0" err="1" smtClean="0">
                <a:latin typeface="Chalkboard"/>
                <a:cs typeface="Chalkboard"/>
              </a:rPr>
              <a:t>Arrernte</a:t>
            </a:r>
            <a:r>
              <a:rPr lang="en-US" sz="2000" dirty="0" smtClean="0">
                <a:latin typeface="Chalkboard"/>
                <a:cs typeface="Chalkboard"/>
              </a:rPr>
              <a:t> and non-</a:t>
            </a:r>
            <a:r>
              <a:rPr lang="en-US" sz="2000" dirty="0" err="1" smtClean="0">
                <a:latin typeface="Chalkboard"/>
                <a:cs typeface="Chalkboard"/>
              </a:rPr>
              <a:t>Arrernte</a:t>
            </a:r>
            <a:r>
              <a:rPr lang="en-US" sz="2000" dirty="0" smtClean="0">
                <a:latin typeface="Chalkboard"/>
                <a:cs typeface="Chalkboard"/>
              </a:rPr>
              <a:t> people. She believes it is very important for </a:t>
            </a:r>
            <a:r>
              <a:rPr lang="en-US" sz="2000" dirty="0" err="1" smtClean="0">
                <a:latin typeface="Chalkboard"/>
                <a:cs typeface="Chalkboard"/>
              </a:rPr>
              <a:t>Arrernte</a:t>
            </a:r>
            <a:r>
              <a:rPr lang="en-US" sz="2000" dirty="0" smtClean="0">
                <a:latin typeface="Chalkboard"/>
                <a:cs typeface="Chalkboard"/>
              </a:rPr>
              <a:t> people to always keep language strong, through the generations. Listen here to Carmel talk about her memory of writing this book and the importance of language programs in schools. </a:t>
            </a:r>
            <a:endParaRPr lang="en-US" sz="2000" dirty="0">
              <a:latin typeface="Chalkboard"/>
              <a:cs typeface="Chalkboard"/>
            </a:endParaRPr>
          </a:p>
        </p:txBody>
      </p:sp>
      <p:pic>
        <p:nvPicPr>
          <p:cNvPr id="10" name="CR Bio 1_BEST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6564" y="6263520"/>
            <a:ext cx="397540" cy="397540"/>
          </a:xfrm>
          <a:prstGeom prst="rect">
            <a:avLst/>
          </a:prstGeom>
        </p:spPr>
      </p:pic>
      <p:pic>
        <p:nvPicPr>
          <p:cNvPr id="7" name="Picture 6" descr="CR classroom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" y="1042506"/>
            <a:ext cx="4561840" cy="34213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23520" y="4597399"/>
            <a:ext cx="4561840" cy="909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 smtClean="0">
                <a:solidFill>
                  <a:srgbClr val="953735"/>
                </a:solidFill>
                <a:latin typeface="Chalkboard"/>
                <a:cs typeface="Chalkboard"/>
              </a:rPr>
              <a:t>Carmel Ryan in the </a:t>
            </a:r>
            <a:r>
              <a:rPr lang="en-US" sz="1800" dirty="0" err="1" smtClean="0">
                <a:solidFill>
                  <a:srgbClr val="953735"/>
                </a:solidFill>
                <a:latin typeface="Chalkboard"/>
                <a:cs typeface="Chalkboard"/>
              </a:rPr>
              <a:t>Arrernte</a:t>
            </a:r>
            <a:r>
              <a:rPr lang="en-US" sz="18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1800" dirty="0" err="1" smtClean="0">
                <a:solidFill>
                  <a:srgbClr val="953735"/>
                </a:solidFill>
                <a:latin typeface="Chalkboard"/>
                <a:cs typeface="Chalkboard"/>
              </a:rPr>
              <a:t>languae</a:t>
            </a:r>
            <a:r>
              <a:rPr lang="en-US" sz="1800" dirty="0" smtClean="0">
                <a:solidFill>
                  <a:srgbClr val="953735"/>
                </a:solidFill>
                <a:latin typeface="Chalkboard"/>
                <a:cs typeface="Chalkboard"/>
              </a:rPr>
              <a:t> classroom at </a:t>
            </a:r>
            <a:r>
              <a:rPr lang="en-US" sz="1800" dirty="0" err="1" smtClean="0">
                <a:solidFill>
                  <a:srgbClr val="953735"/>
                </a:solidFill>
                <a:latin typeface="Chalkboard"/>
                <a:cs typeface="Chalkboard"/>
              </a:rPr>
              <a:t>Ltyentye</a:t>
            </a:r>
            <a:r>
              <a:rPr lang="en-US" sz="18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1800" dirty="0" err="1" smtClean="0">
                <a:solidFill>
                  <a:srgbClr val="953735"/>
                </a:solidFill>
                <a:latin typeface="Chalkboard"/>
                <a:cs typeface="Chalkboard"/>
              </a:rPr>
              <a:t>Apurte</a:t>
            </a:r>
            <a:r>
              <a:rPr lang="en-US" sz="1800" dirty="0" smtClean="0">
                <a:solidFill>
                  <a:srgbClr val="953735"/>
                </a:solidFill>
                <a:latin typeface="Chalkboard"/>
                <a:cs typeface="Chalkboard"/>
              </a:rPr>
              <a:t> school. </a:t>
            </a:r>
            <a:r>
              <a:rPr lang="en-US" sz="1800" dirty="0" smtClean="0">
                <a:solidFill>
                  <a:srgbClr val="953735"/>
                </a:solidFill>
                <a:latin typeface="Chalkboard"/>
                <a:cs typeface="Chalkboard"/>
              </a:rPr>
              <a:t>Photo: </a:t>
            </a:r>
            <a:r>
              <a:rPr lang="en-US" sz="1800" dirty="0" smtClean="0">
                <a:solidFill>
                  <a:srgbClr val="953735"/>
                </a:solidFill>
                <a:latin typeface="Chalkboard"/>
                <a:cs typeface="Chalkboard"/>
              </a:rPr>
              <a:t>Susan Poetsch, </a:t>
            </a:r>
            <a:r>
              <a:rPr lang="en-US" sz="1800" dirty="0" smtClean="0">
                <a:solidFill>
                  <a:srgbClr val="953735"/>
                </a:solidFill>
                <a:latin typeface="Chalkboard"/>
                <a:cs typeface="Chalkboard"/>
              </a:rPr>
              <a:t>November </a:t>
            </a:r>
            <a:r>
              <a:rPr lang="en-US" sz="1800" dirty="0" smtClean="0">
                <a:solidFill>
                  <a:srgbClr val="953735"/>
                </a:solidFill>
                <a:latin typeface="Chalkboard"/>
                <a:cs typeface="Chalkboard"/>
              </a:rPr>
              <a:t>2014</a:t>
            </a:r>
            <a:endParaRPr lang="en-US" sz="1800" dirty="0">
              <a:solidFill>
                <a:srgbClr val="953735"/>
              </a:solidFill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2453151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1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8439" y="485234"/>
            <a:ext cx="4013290" cy="595366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51729" y="485234"/>
            <a:ext cx="4120771" cy="595366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Arlte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akwetethe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arlte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apurrkele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ampe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mape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alhetyarte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pwetye-werne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.</a:t>
            </a:r>
            <a:endParaRPr lang="en-US" sz="3200" dirty="0">
              <a:solidFill>
                <a:srgbClr val="953735"/>
              </a:solidFill>
              <a:latin typeface="Chalkboard"/>
              <a:cs typeface="Chalkboard"/>
            </a:endParaRPr>
          </a:p>
        </p:txBody>
      </p:sp>
      <p:pic>
        <p:nvPicPr>
          <p:cNvPr id="4" name="CR recording slide 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23000" y="4704522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2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68982" y="571500"/>
            <a:ext cx="4395686" cy="57531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64669" y="571500"/>
            <a:ext cx="4261832" cy="575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Arlte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anyentele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uternele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amperlenge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,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ampe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itne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angkeke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, “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Kwatyeke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irrpetyeke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alhetyekaye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!”</a:t>
            </a:r>
            <a:endParaRPr lang="en-US" sz="3200" dirty="0">
              <a:solidFill>
                <a:srgbClr val="953735"/>
              </a:solidFill>
              <a:latin typeface="Chalkboard"/>
              <a:cs typeface="Chalkboard"/>
            </a:endParaRPr>
          </a:p>
        </p:txBody>
      </p:sp>
      <p:pic>
        <p:nvPicPr>
          <p:cNvPr id="4" name="CR recording slide 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00912" y="5013737"/>
            <a:ext cx="478183" cy="47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35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270192" y="482600"/>
            <a:ext cx="4658894" cy="59182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929086" y="482600"/>
            <a:ext cx="3897414" cy="5880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Ampe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itne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alheke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apwerte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arlenge</a:t>
            </a:r>
            <a:r>
              <a:rPr lang="en-US" sz="3200" dirty="0" err="1">
                <a:solidFill>
                  <a:srgbClr val="953735"/>
                </a:solidFill>
                <a:latin typeface="Chalkboard"/>
                <a:cs typeface="Chalkboard"/>
              </a:rPr>
              <a:t>-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anthurre</a:t>
            </a:r>
            <a:r>
              <a:rPr lang="en-US" sz="3200" dirty="0" err="1">
                <a:solidFill>
                  <a:srgbClr val="953735"/>
                </a:solidFill>
                <a:latin typeface="Chalkboard"/>
                <a:cs typeface="Chalkboard"/>
              </a:rPr>
              <a:t>-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werne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.</a:t>
            </a:r>
            <a:endParaRPr lang="en-US" sz="3200" dirty="0">
              <a:solidFill>
                <a:srgbClr val="953735"/>
              </a:solidFill>
              <a:latin typeface="Chalkboard"/>
              <a:cs typeface="Chalkboard"/>
            </a:endParaRPr>
          </a:p>
        </p:txBody>
      </p:sp>
      <p:pic>
        <p:nvPicPr>
          <p:cNvPr id="4" name="CR recording slide 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45088" y="4428435"/>
            <a:ext cx="400878" cy="40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4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73994" y="787400"/>
            <a:ext cx="4823939" cy="5067300"/>
          </a:xfrm>
          <a:prstGeom prst="rect">
            <a:avLst/>
          </a:prstGeom>
        </p:spPr>
      </p:pic>
      <p:sp>
        <p:nvSpPr>
          <p:cNvPr id="7" name="Title 2"/>
          <p:cNvSpPr txBox="1">
            <a:spLocks/>
          </p:cNvSpPr>
          <p:nvPr/>
        </p:nvSpPr>
        <p:spPr>
          <a:xfrm>
            <a:off x="4837043" y="787400"/>
            <a:ext cx="4129157" cy="50673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Ampe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itne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arratye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kwatye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iperte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ikwere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irrpetyelheke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. </a:t>
            </a:r>
          </a:p>
          <a:p>
            <a:endParaRPr lang="en-US" sz="3200" dirty="0">
              <a:solidFill>
                <a:srgbClr val="953735"/>
              </a:solidFill>
              <a:latin typeface="Chalkboard"/>
              <a:cs typeface="Chalkboard"/>
            </a:endParaRPr>
          </a:p>
          <a:p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Itne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ikwerenge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arrkene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akngerre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atnyeneke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.</a:t>
            </a:r>
            <a:endParaRPr lang="en-US" sz="3200" dirty="0">
              <a:solidFill>
                <a:srgbClr val="953735"/>
              </a:solidFill>
              <a:latin typeface="Chalkboard"/>
              <a:cs typeface="Chalkboard"/>
            </a:endParaRPr>
          </a:p>
        </p:txBody>
      </p:sp>
      <p:pic>
        <p:nvPicPr>
          <p:cNvPr id="2" name="CR recording slide 5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44916" y="5255591"/>
            <a:ext cx="422965" cy="42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73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65100" y="495300"/>
            <a:ext cx="4355967" cy="58420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21068" y="495300"/>
            <a:ext cx="4100234" cy="5842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Kele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arlte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angwerrele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anteme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irreke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. </a:t>
            </a:r>
          </a:p>
          <a:p>
            <a:endParaRPr lang="en-US" sz="3200" dirty="0">
              <a:solidFill>
                <a:srgbClr val="953735"/>
              </a:solidFill>
              <a:latin typeface="Chalkboard"/>
              <a:cs typeface="Chalkboard"/>
            </a:endParaRPr>
          </a:p>
          <a:p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Ampe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itne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angkerreke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merne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pwetye-arenye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aketyeke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. </a:t>
            </a:r>
          </a:p>
          <a:p>
            <a:endParaRPr lang="en-US" sz="3200" dirty="0">
              <a:solidFill>
                <a:srgbClr val="953735"/>
              </a:solidFill>
              <a:latin typeface="Chalkboard"/>
              <a:cs typeface="Chalkboard"/>
            </a:endParaRPr>
          </a:p>
          <a:p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Itne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arratye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merne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alangkwe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arne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akertneke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antyemele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akeke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.</a:t>
            </a:r>
            <a:endParaRPr lang="en-US" sz="3200" dirty="0">
              <a:solidFill>
                <a:srgbClr val="953735"/>
              </a:solidFill>
              <a:latin typeface="Chalkboard"/>
              <a:cs typeface="Chalkboard"/>
            </a:endParaRPr>
          </a:p>
        </p:txBody>
      </p:sp>
      <p:pic>
        <p:nvPicPr>
          <p:cNvPr id="4" name="CR recording slide 6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83454" y="5965955"/>
            <a:ext cx="422965" cy="42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014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88901" y="660400"/>
            <a:ext cx="4787900" cy="5453053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876801" y="660400"/>
            <a:ext cx="4127499" cy="545305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Alangkwe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itnenhe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itne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akngirtneke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atyeye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itnekenheke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apmere-werne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,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itemele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 </a:t>
            </a:r>
            <a:r>
              <a:rPr lang="en-US" sz="3200" dirty="0" err="1" smtClean="0">
                <a:solidFill>
                  <a:srgbClr val="953735"/>
                </a:solidFill>
                <a:latin typeface="Chalkboard"/>
                <a:cs typeface="Chalkboard"/>
              </a:rPr>
              <a:t>arlkwetyeke</a:t>
            </a:r>
            <a:r>
              <a:rPr lang="en-US" sz="3200" dirty="0" smtClean="0">
                <a:solidFill>
                  <a:srgbClr val="953735"/>
                </a:solidFill>
                <a:latin typeface="Chalkboard"/>
                <a:cs typeface="Chalkboard"/>
              </a:rPr>
              <a:t>.</a:t>
            </a:r>
            <a:endParaRPr lang="en-US" sz="3200" dirty="0">
              <a:solidFill>
                <a:srgbClr val="953735"/>
              </a:solidFill>
              <a:latin typeface="Chalkboard"/>
              <a:cs typeface="Chalkboard"/>
            </a:endParaRPr>
          </a:p>
        </p:txBody>
      </p:sp>
      <p:pic>
        <p:nvPicPr>
          <p:cNvPr id="4" name="CR recording slide 7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08914" y="5002697"/>
            <a:ext cx="434008" cy="43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901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0800" y="241300"/>
            <a:ext cx="3924300" cy="565660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500" y="5834405"/>
            <a:ext cx="8064500" cy="879133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rgbClr val="000000"/>
                </a:solidFill>
                <a:latin typeface="Chalkboard"/>
                <a:cs typeface="Chalkboard"/>
              </a:rPr>
              <a:t>K</a:t>
            </a:r>
            <a:r>
              <a:rPr lang="en-US" sz="3200" dirty="0" err="1" smtClean="0">
                <a:solidFill>
                  <a:srgbClr val="000000"/>
                </a:solidFill>
                <a:latin typeface="Chalkboard"/>
                <a:cs typeface="Chalkboard"/>
              </a:rPr>
              <a:t>ele</a:t>
            </a:r>
            <a:endParaRPr lang="en-US" sz="3200" dirty="0">
              <a:solidFill>
                <a:srgbClr val="000000"/>
              </a:solidFill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3995503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84138"/>
            <a:ext cx="8229600" cy="728662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953735"/>
                </a:solidFill>
                <a:latin typeface="Chalkboard"/>
                <a:cs typeface="Chalkboard"/>
              </a:rPr>
              <a:t>A </a:t>
            </a:r>
            <a:r>
              <a:rPr lang="en-US" sz="3200" b="1" dirty="0">
                <a:solidFill>
                  <a:srgbClr val="953735"/>
                </a:solidFill>
                <a:latin typeface="Chalkboard"/>
                <a:cs typeface="Chalkboard"/>
              </a:rPr>
              <a:t>day (some </a:t>
            </a:r>
            <a:r>
              <a:rPr lang="en-US" sz="3200" b="1" dirty="0" smtClean="0">
                <a:solidFill>
                  <a:srgbClr val="953735"/>
                </a:solidFill>
                <a:latin typeface="Chalkboard"/>
                <a:cs typeface="Chalkboard"/>
              </a:rPr>
              <a:t>kids) </a:t>
            </a:r>
            <a:r>
              <a:rPr lang="en-US" sz="3200" b="1" dirty="0">
                <a:solidFill>
                  <a:srgbClr val="953735"/>
                </a:solidFill>
                <a:latin typeface="Chalkboard"/>
                <a:cs typeface="Chalkboard"/>
              </a:rPr>
              <a:t>went for a </a:t>
            </a:r>
            <a:r>
              <a:rPr lang="en-US" sz="3200" b="1" dirty="0" smtClean="0">
                <a:solidFill>
                  <a:srgbClr val="953735"/>
                </a:solidFill>
                <a:latin typeface="Chalkboard"/>
                <a:cs typeface="Chalkboard"/>
              </a:rPr>
              <a:t>walk out bush</a:t>
            </a:r>
            <a:endParaRPr lang="en-US" sz="3200" b="1" dirty="0">
              <a:solidFill>
                <a:srgbClr val="953735"/>
              </a:solidFill>
              <a:latin typeface="Chalkboard"/>
              <a:cs typeface="Chalkboard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67360" y="947420"/>
            <a:ext cx="8473440" cy="54025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800"/>
              </a:spcAft>
            </a:pPr>
            <a:r>
              <a:rPr lang="en-US" dirty="0" smtClean="0">
                <a:latin typeface="Chalkboard"/>
                <a:cs typeface="Chalkboard"/>
              </a:rPr>
              <a:t>Kids </a:t>
            </a:r>
            <a:r>
              <a:rPr lang="en-US" dirty="0">
                <a:latin typeface="Chalkboard"/>
                <a:cs typeface="Chalkboard"/>
              </a:rPr>
              <a:t>used to go </a:t>
            </a:r>
            <a:r>
              <a:rPr lang="en-US" dirty="0" smtClean="0">
                <a:latin typeface="Chalkboard"/>
                <a:cs typeface="Chalkboard"/>
              </a:rPr>
              <a:t>out bush on weekends.</a:t>
            </a:r>
          </a:p>
          <a:p>
            <a:pPr algn="l">
              <a:spcAft>
                <a:spcPts val="1800"/>
              </a:spcAft>
            </a:pPr>
            <a:r>
              <a:rPr lang="en-AU" dirty="0" smtClean="0">
                <a:latin typeface="Chalkboard"/>
                <a:cs typeface="Chalkboard"/>
              </a:rPr>
              <a:t>One day when the hot sun was beating down, the kids said, “Let’s </a:t>
            </a:r>
            <a:r>
              <a:rPr lang="en-AU" dirty="0">
                <a:latin typeface="Chalkboard"/>
                <a:cs typeface="Chalkboard"/>
              </a:rPr>
              <a:t>go for a swim!</a:t>
            </a:r>
            <a:r>
              <a:rPr lang="en-AU" dirty="0" smtClean="0">
                <a:latin typeface="Chalkboard"/>
                <a:cs typeface="Chalkboard"/>
              </a:rPr>
              <a:t>”</a:t>
            </a:r>
            <a:endParaRPr lang="en-US" dirty="0" smtClean="0">
              <a:latin typeface="Chalkboard"/>
              <a:cs typeface="Chalkboard"/>
            </a:endParaRPr>
          </a:p>
          <a:p>
            <a:pPr algn="l">
              <a:spcAft>
                <a:spcPts val="1800"/>
              </a:spcAft>
            </a:pPr>
            <a:r>
              <a:rPr lang="en-US" dirty="0" smtClean="0">
                <a:latin typeface="Chalkboard"/>
                <a:cs typeface="Chalkboard"/>
              </a:rPr>
              <a:t>The kids went far out into the hills.</a:t>
            </a:r>
          </a:p>
          <a:p>
            <a:pPr algn="l">
              <a:spcAft>
                <a:spcPts val="1800"/>
              </a:spcAft>
            </a:pPr>
            <a:r>
              <a:rPr lang="en-US" dirty="0" smtClean="0">
                <a:latin typeface="Chalkboard"/>
                <a:cs typeface="Chalkboard"/>
              </a:rPr>
              <a:t>They went and swam in the waterhole. They had a lovely time there.</a:t>
            </a:r>
          </a:p>
          <a:p>
            <a:pPr algn="l">
              <a:spcAft>
                <a:spcPts val="1800"/>
              </a:spcAft>
            </a:pPr>
            <a:r>
              <a:rPr lang="en-US" dirty="0">
                <a:latin typeface="Chalkboard"/>
                <a:cs typeface="Chalkboard"/>
              </a:rPr>
              <a:t>T</a:t>
            </a:r>
            <a:r>
              <a:rPr lang="en-US" dirty="0" smtClean="0">
                <a:latin typeface="Chalkboard"/>
                <a:cs typeface="Chalkboard"/>
              </a:rPr>
              <a:t>hen </a:t>
            </a:r>
            <a:r>
              <a:rPr lang="en-US" dirty="0">
                <a:latin typeface="Chalkboard"/>
                <a:cs typeface="Chalkboard"/>
              </a:rPr>
              <a:t>it </a:t>
            </a:r>
            <a:r>
              <a:rPr lang="en-US" dirty="0" smtClean="0">
                <a:latin typeface="Chalkboard"/>
                <a:cs typeface="Chalkboard"/>
              </a:rPr>
              <a:t>got late. All the kids agreed </a:t>
            </a:r>
            <a:r>
              <a:rPr lang="en-US" dirty="0">
                <a:latin typeface="Chalkboard"/>
                <a:cs typeface="Chalkboard"/>
              </a:rPr>
              <a:t>to pick some bush </a:t>
            </a:r>
            <a:r>
              <a:rPr lang="en-US" dirty="0" smtClean="0">
                <a:latin typeface="Chalkboard"/>
                <a:cs typeface="Chalkboard"/>
              </a:rPr>
              <a:t>tucker. They were climbing high up in the trees to pick bush banana.</a:t>
            </a:r>
          </a:p>
          <a:p>
            <a:pPr algn="l">
              <a:spcAft>
                <a:spcPts val="1800"/>
              </a:spcAft>
            </a:pPr>
            <a:r>
              <a:rPr lang="en-US" dirty="0" smtClean="0">
                <a:latin typeface="Chalkboard"/>
                <a:cs typeface="Chalkboard"/>
              </a:rPr>
              <a:t>Then they took the bush bananas back to the camp to cook and share with their little sisters and brothers.</a:t>
            </a:r>
          </a:p>
          <a:p>
            <a:pPr algn="l">
              <a:spcAft>
                <a:spcPts val="1800"/>
              </a:spcAft>
            </a:pPr>
            <a:r>
              <a:rPr lang="en-US" smtClean="0">
                <a:latin typeface="Chalkboard"/>
                <a:cs typeface="Chalkboard"/>
              </a:rPr>
              <a:t>The end.</a:t>
            </a:r>
            <a:endParaRPr lang="en-US" dirty="0"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3234612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383</Words>
  <Application>Microsoft Macintosh PowerPoint</Application>
  <PresentationFormat>On-screen Show (4:3)</PresentationFormat>
  <Paragraphs>30</Paragraphs>
  <Slides>10</Slides>
  <Notes>1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Arlte pwetye-werne unthetyeke-arle alheke akerte</vt:lpstr>
      <vt:lpstr>Arlte akwetethe arlte apurrkele ampe mape alhetyarte pwetye-werne.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Kele</vt:lpstr>
      <vt:lpstr>A day (some kids) went for a walk out bush</vt:lpstr>
      <vt:lpstr>About the author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Poetsch</dc:creator>
  <cp:lastModifiedBy>Susan Poetsch</cp:lastModifiedBy>
  <cp:revision>50</cp:revision>
  <dcterms:created xsi:type="dcterms:W3CDTF">2015-10-21T11:26:42Z</dcterms:created>
  <dcterms:modified xsi:type="dcterms:W3CDTF">2015-11-07T03:12:23Z</dcterms:modified>
</cp:coreProperties>
</file>